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7" r:id="rId3"/>
    <p:sldId id="273" r:id="rId4"/>
    <p:sldId id="274" r:id="rId5"/>
    <p:sldId id="295" r:id="rId6"/>
    <p:sldId id="276" r:id="rId7"/>
    <p:sldId id="277" r:id="rId8"/>
    <p:sldId id="278" r:id="rId9"/>
    <p:sldId id="296" r:id="rId10"/>
    <p:sldId id="275" r:id="rId11"/>
    <p:sldId id="279" r:id="rId12"/>
    <p:sldId id="280" r:id="rId13"/>
    <p:sldId id="281" r:id="rId14"/>
    <p:sldId id="297" r:id="rId15"/>
    <p:sldId id="282" r:id="rId16"/>
    <p:sldId id="283" r:id="rId17"/>
    <p:sldId id="284" r:id="rId18"/>
    <p:sldId id="285" r:id="rId19"/>
    <p:sldId id="286" r:id="rId20"/>
    <p:sldId id="298" r:id="rId21"/>
    <p:sldId id="287" r:id="rId22"/>
    <p:sldId id="288" r:id="rId23"/>
    <p:sldId id="289" r:id="rId24"/>
    <p:sldId id="299" r:id="rId25"/>
    <p:sldId id="290" r:id="rId26"/>
    <p:sldId id="291" r:id="rId27"/>
    <p:sldId id="292" r:id="rId28"/>
    <p:sldId id="293" r:id="rId29"/>
    <p:sldId id="300" r:id="rId30"/>
    <p:sldId id="294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1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howGuides="1">
      <p:cViewPr varScale="1">
        <p:scale>
          <a:sx n="68" d="100"/>
          <a:sy n="68" d="100"/>
        </p:scale>
        <p:origin x="90" y="210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08-Sep-18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08-Sep-18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08-Sep-18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08-Sep-18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08-Sep-18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08-Sep-18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08-Sep-18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08-Sep-18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08-Sep-18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08-Sep-18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08-Sep-18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08-Sep-18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08-Sep-18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08-Sep-18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4x Single Image </a:t>
            </a:r>
            <a:r>
              <a:rPr lang="en-US" sz="4800" dirty="0" err="1"/>
              <a:t>Superresolution</a:t>
            </a:r>
            <a:r>
              <a:rPr lang="en-US" sz="4800" dirty="0"/>
              <a:t> by Deep </a:t>
            </a:r>
            <a:r>
              <a:rPr lang="en-US" sz="4800" dirty="0" smtClean="0"/>
              <a:t>Convolutional Neural Network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648200"/>
            <a:ext cx="8329032" cy="812800"/>
          </a:xfrm>
        </p:spPr>
        <p:txBody>
          <a:bodyPr/>
          <a:lstStyle/>
          <a:p>
            <a:pPr algn="r"/>
            <a:r>
              <a:rPr lang="en-US" dirty="0" smtClean="0"/>
              <a:t>By Md. Shamim Hussain (0417062229)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Per-pixel 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 fully Convolutional Neural Network can map an LR image to an HR image.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network parameter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dirty="0"/>
                  <a:t> is the transformation represented by the network.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𝐿𝑅</m:t>
                        </m:r>
                      </m:sub>
                    </m:sSub>
                  </m:oMath>
                </a14:m>
                <a:r>
                  <a:rPr lang="en-US" dirty="0"/>
                  <a:t> is the Low-Resolution image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</m:sSub>
                  </m:oMath>
                </a14:m>
                <a:r>
                  <a:rPr lang="en-US" dirty="0"/>
                  <a:t> is the image obtained by super-resolution. The loss for the </a:t>
                </a:r>
                <a:r>
                  <a:rPr lang="en-US" dirty="0" err="1"/>
                  <a:t>i’th</a:t>
                </a:r>
                <a:r>
                  <a:rPr lang="en-US" dirty="0"/>
                  <a:t> image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the width and height of the image.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6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16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047146"/>
              </p:ext>
            </p:extLst>
          </p:nvPr>
        </p:nvGraphicFramePr>
        <p:xfrm>
          <a:off x="4265612" y="2743200"/>
          <a:ext cx="4419600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xmlns="" val="451734758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361157232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10693511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PSNR (dB)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SSIM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7168046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Bi-cubic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0.6577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9416627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Super-resolution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24.11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0.6710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5701722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PSNR and SSIM were measured by taking average for the images in the test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8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5" y="-152400"/>
            <a:ext cx="9782801" cy="1239837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905000"/>
            <a:ext cx="11504613" cy="4187846"/>
          </a:xfrm>
        </p:spPr>
      </p:pic>
      <p:grpSp>
        <p:nvGrpSpPr>
          <p:cNvPr id="33" name="Group 32"/>
          <p:cNvGrpSpPr/>
          <p:nvPr/>
        </p:nvGrpSpPr>
        <p:grpSpPr>
          <a:xfrm>
            <a:off x="2741612" y="1205431"/>
            <a:ext cx="8382000" cy="3061769"/>
            <a:chOff x="2741612" y="1205431"/>
            <a:chExt cx="8382000" cy="3061769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1" t="46380" r="74996" b="42920"/>
            <a:stretch/>
          </p:blipFill>
          <p:spPr>
            <a:xfrm>
              <a:off x="3579812" y="1219200"/>
              <a:ext cx="1143000" cy="616398"/>
            </a:xfrm>
            <a:prstGeom prst="rect">
              <a:avLst/>
            </a:prstGeom>
          </p:spPr>
        </p:pic>
        <p:pic>
          <p:nvPicPr>
            <p:cNvPr id="10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61" t="45720" r="42307" b="43580"/>
            <a:stretch/>
          </p:blipFill>
          <p:spPr>
            <a:xfrm>
              <a:off x="5450269" y="1205431"/>
              <a:ext cx="986249" cy="616398"/>
            </a:xfrm>
            <a:prstGeom prst="rect">
              <a:avLst/>
            </a:prstGeom>
          </p:spPr>
        </p:pic>
        <p:pic>
          <p:nvPicPr>
            <p:cNvPr id="11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8" t="45489" r="9259" b="43594"/>
            <a:stretch/>
          </p:blipFill>
          <p:spPr>
            <a:xfrm>
              <a:off x="7085012" y="1205431"/>
              <a:ext cx="1048127" cy="62889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741612" y="3810000"/>
              <a:ext cx="838200" cy="45720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13512" y="3706724"/>
              <a:ext cx="838200" cy="45720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285412" y="3753255"/>
              <a:ext cx="838200" cy="45720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275012" y="1834330"/>
              <a:ext cx="685800" cy="191892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10" idx="2"/>
            </p:cNvCxnSpPr>
            <p:nvPr/>
          </p:nvCxnSpPr>
          <p:spPr>
            <a:xfrm flipH="1" flipV="1">
              <a:off x="5943394" y="1821829"/>
              <a:ext cx="646318" cy="18680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8228012" y="1905000"/>
              <a:ext cx="2057400" cy="18482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141412" y="3162586"/>
            <a:ext cx="8115300" cy="3466814"/>
            <a:chOff x="1141412" y="3162586"/>
            <a:chExt cx="8115300" cy="3466814"/>
          </a:xfrm>
        </p:grpSpPr>
        <p:pic>
          <p:nvPicPr>
            <p:cNvPr id="21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" t="30931" r="90853" b="55964"/>
            <a:stretch/>
          </p:blipFill>
          <p:spPr>
            <a:xfrm>
              <a:off x="3904101" y="5874487"/>
              <a:ext cx="818711" cy="754913"/>
            </a:xfrm>
            <a:prstGeom prst="rect">
              <a:avLst/>
            </a:prstGeom>
          </p:spPr>
        </p:pic>
        <p:pic>
          <p:nvPicPr>
            <p:cNvPr id="22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96" t="30933" r="58267" b="56330"/>
            <a:stretch/>
          </p:blipFill>
          <p:spPr>
            <a:xfrm>
              <a:off x="5208181" y="5888539"/>
              <a:ext cx="733831" cy="733745"/>
            </a:xfrm>
            <a:prstGeom prst="rect">
              <a:avLst/>
            </a:prstGeom>
          </p:spPr>
        </p:pic>
        <p:pic>
          <p:nvPicPr>
            <p:cNvPr id="23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8" t="30933" r="25156" b="56330"/>
            <a:stretch/>
          </p:blipFill>
          <p:spPr>
            <a:xfrm>
              <a:off x="6618039" y="5867400"/>
              <a:ext cx="733673" cy="733745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141412" y="3200400"/>
              <a:ext cx="495300" cy="48945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761412" y="3162586"/>
              <a:ext cx="495300" cy="48945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933744" y="3162586"/>
              <a:ext cx="495300" cy="48945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464571" y="3753255"/>
              <a:ext cx="2326864" cy="219034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103121" y="3674414"/>
              <a:ext cx="347148" cy="217631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7432851" y="3661770"/>
              <a:ext cx="1522853" cy="259017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2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5" y="-152400"/>
            <a:ext cx="9782801" cy="1239837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732350"/>
            <a:ext cx="11439920" cy="3091654"/>
          </a:xfrm>
        </p:spPr>
      </p:pic>
      <p:grpSp>
        <p:nvGrpSpPr>
          <p:cNvPr id="20" name="Group 19"/>
          <p:cNvGrpSpPr/>
          <p:nvPr/>
        </p:nvGrpSpPr>
        <p:grpSpPr>
          <a:xfrm>
            <a:off x="1174335" y="1371600"/>
            <a:ext cx="8506812" cy="2471204"/>
            <a:chOff x="1174335" y="1371600"/>
            <a:chExt cx="8506812" cy="2471204"/>
          </a:xfrm>
        </p:grpSpPr>
        <p:sp>
          <p:nvSpPr>
            <p:cNvPr id="12" name="Rectangle 11"/>
            <p:cNvSpPr/>
            <p:nvPr/>
          </p:nvSpPr>
          <p:spPr>
            <a:xfrm>
              <a:off x="1174335" y="3385604"/>
              <a:ext cx="838200" cy="45720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08641" y="3385604"/>
              <a:ext cx="838200" cy="45720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842947" y="3385604"/>
              <a:ext cx="838200" cy="45720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107785" y="2248135"/>
              <a:ext cx="1853027" cy="11374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628627" y="2235633"/>
              <a:ext cx="314767" cy="114997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8018122" y="2248136"/>
              <a:ext cx="1200490" cy="113746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2" t="21129" r="87345" b="61618"/>
            <a:stretch/>
          </p:blipFill>
          <p:spPr>
            <a:xfrm>
              <a:off x="3160712" y="1371600"/>
              <a:ext cx="1453970" cy="848161"/>
            </a:xfrm>
            <a:prstGeom prst="rect">
              <a:avLst/>
            </a:prstGeom>
          </p:spPr>
        </p:pic>
        <p:pic>
          <p:nvPicPr>
            <p:cNvPr id="30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67" t="21129" r="54225" b="61618"/>
            <a:stretch/>
          </p:blipFill>
          <p:spPr>
            <a:xfrm>
              <a:off x="5054880" y="1407452"/>
              <a:ext cx="1420532" cy="848161"/>
            </a:xfrm>
            <a:prstGeom prst="rect">
              <a:avLst/>
            </a:prstGeom>
          </p:spPr>
        </p:pic>
        <p:pic>
          <p:nvPicPr>
            <p:cNvPr id="32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00" t="21519" r="21273" b="61228"/>
            <a:stretch/>
          </p:blipFill>
          <p:spPr>
            <a:xfrm>
              <a:off x="6685301" y="1371600"/>
              <a:ext cx="1332821" cy="848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Perceptual Loss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Perceptual Loss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𝐻𝑅</m:t>
                        </m:r>
                      </m:sub>
                    </m:sSub>
                  </m:oMath>
                </a14:m>
                <a:r>
                  <a:rPr lang="en-US" dirty="0" smtClean="0"/>
                  <a:t> is the original HR image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</m:sSub>
                  </m:oMath>
                </a14:m>
                <a:r>
                  <a:rPr lang="en-US" dirty="0"/>
                  <a:t> is the image obtained by super-resolution. The loss for the </a:t>
                </a:r>
                <a:r>
                  <a:rPr lang="en-US" dirty="0" err="1"/>
                  <a:t>i’th</a:t>
                </a:r>
                <a:r>
                  <a:rPr lang="en-US" dirty="0"/>
                  <a:t> image is given by:</a:t>
                </a:r>
              </a:p>
              <a:p>
                <a:pPr marL="0" indent="0">
                  <a:buNone/>
                </a:pPr>
                <a:endParaRPr lang="en-US" sz="105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𝐻𝑅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𝑆𝑅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 smtClean="0"/>
                  <a:t> is the </a:t>
                </a:r>
                <a:r>
                  <a:rPr lang="en-US" dirty="0" err="1" smtClean="0"/>
                  <a:t>l’th</a:t>
                </a:r>
                <a:r>
                  <a:rPr lang="en-US" dirty="0" smtClean="0"/>
                  <a:t> feature map of the </a:t>
                </a:r>
                <a:r>
                  <a:rPr lang="en-US" dirty="0" err="1" smtClean="0"/>
                  <a:t>k’th</a:t>
                </a:r>
                <a:r>
                  <a:rPr lang="en-US" dirty="0" smtClean="0"/>
                  <a:t> layer of a </a:t>
                </a:r>
                <a:r>
                  <a:rPr lang="en-US" dirty="0" err="1" smtClean="0"/>
                  <a:t>pretrained</a:t>
                </a:r>
                <a:r>
                  <a:rPr lang="en-US" dirty="0" smtClean="0"/>
                  <a:t> network such as VGG-16.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the width and height of the </a:t>
                </a:r>
                <a:r>
                  <a:rPr lang="en-US" dirty="0" smtClean="0"/>
                  <a:t>feature map.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6" t="-2400" r="-2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27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 Regularization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encourage spatial smoothness in the output image, </a:t>
                </a:r>
                <a:r>
                  <a:rPr lang="en-US" dirty="0"/>
                  <a:t>we follow prior work on feature inversion </a:t>
                </a:r>
                <a:r>
                  <a:rPr lang="en-US" dirty="0" smtClean="0"/>
                  <a:t>and super-resolution and </a:t>
                </a:r>
                <a:r>
                  <a:rPr lang="en-US" dirty="0"/>
                  <a:t>make use of total variation </a:t>
                </a:r>
                <a:r>
                  <a:rPr lang="en-US" dirty="0" err="1" smtClean="0"/>
                  <a:t>regularizer</a:t>
                </a:r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TV regularization term:-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𝑡𝑣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1" t="-2400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19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perceptual loss, </a:t>
            </a:r>
            <a:r>
              <a:rPr lang="en-US" dirty="0" smtClean="0"/>
              <a:t>objective measures are lower, because it does not directly minimize </a:t>
            </a:r>
            <a:r>
              <a:rPr lang="en-US" dirty="0" err="1" smtClean="0"/>
              <a:t>pixelwise</a:t>
            </a:r>
            <a:r>
              <a:rPr lang="en-US" dirty="0" smtClean="0"/>
              <a:t> MSE loss.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899723"/>
              </p:ext>
            </p:extLst>
          </p:nvPr>
        </p:nvGraphicFramePr>
        <p:xfrm>
          <a:off x="2894012" y="2743200"/>
          <a:ext cx="5791200" cy="264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xmlns="" val="45173475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361157232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10693511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PSNR (dB)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SSIM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7168046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Bi-cubic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0.6577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9416627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Super-resolution (Pixel-wise</a:t>
                      </a:r>
                      <a:r>
                        <a:rPr lang="en-US" baseline="0" dirty="0" smtClean="0"/>
                        <a:t> loss)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24.11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0.6710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570172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Super-resolution (Perceptual</a:t>
                      </a:r>
                      <a:r>
                        <a:rPr lang="en-US" b="0" baseline="0" dirty="0" smtClean="0"/>
                        <a:t> loss)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22.50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0.6053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520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6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-76200"/>
            <a:ext cx="9782801" cy="1239837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3" y="1371600"/>
            <a:ext cx="11565191" cy="4209898"/>
          </a:xfrm>
        </p:spPr>
      </p:pic>
      <p:grpSp>
        <p:nvGrpSpPr>
          <p:cNvPr id="26" name="Group 25"/>
          <p:cNvGrpSpPr/>
          <p:nvPr/>
        </p:nvGrpSpPr>
        <p:grpSpPr>
          <a:xfrm>
            <a:off x="1619354" y="3407314"/>
            <a:ext cx="8513657" cy="2742295"/>
            <a:chOff x="1619354" y="3407314"/>
            <a:chExt cx="8513657" cy="2742295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6" t="49105" r="83636" b="40034"/>
            <a:stretch/>
          </p:blipFill>
          <p:spPr>
            <a:xfrm>
              <a:off x="3277728" y="5429098"/>
              <a:ext cx="1274484" cy="695192"/>
            </a:xfrm>
            <a:prstGeom prst="rect">
              <a:avLst/>
            </a:prstGeom>
          </p:spPr>
        </p:pic>
        <p:pic>
          <p:nvPicPr>
            <p:cNvPr id="6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35" t="48663" r="50717" b="40476"/>
            <a:stretch/>
          </p:blipFill>
          <p:spPr>
            <a:xfrm>
              <a:off x="5027612" y="5400808"/>
              <a:ext cx="1274484" cy="695192"/>
            </a:xfrm>
            <a:prstGeom prst="rect">
              <a:avLst/>
            </a:prstGeom>
          </p:spPr>
        </p:pic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76" t="48871" r="18435" b="40269"/>
            <a:stretch/>
          </p:blipFill>
          <p:spPr>
            <a:xfrm>
              <a:off x="6548896" y="5454481"/>
              <a:ext cx="1158606" cy="69512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9294812" y="3417042"/>
              <a:ext cx="838199" cy="48945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944743" y="3906498"/>
              <a:ext cx="1371034" cy="1522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664854" y="3962400"/>
              <a:ext cx="124759" cy="14269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7707503" y="3906498"/>
              <a:ext cx="1594123" cy="1522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5457083" y="3407314"/>
              <a:ext cx="838199" cy="48945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19354" y="3417042"/>
              <a:ext cx="838199" cy="48945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405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-619919"/>
            <a:ext cx="9782801" cy="1239837"/>
          </a:xfrm>
        </p:spPr>
        <p:txBody>
          <a:bodyPr/>
          <a:lstStyle/>
          <a:p>
            <a:r>
              <a:rPr lang="en-US" dirty="0" err="1" smtClean="0"/>
              <a:t>Comparision</a:t>
            </a:r>
            <a:r>
              <a:rPr lang="en-US" dirty="0" smtClean="0"/>
              <a:t> with Pixel-wise Loss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1" t="4762" r="36732" b="4762"/>
          <a:stretch/>
        </p:blipFill>
        <p:spPr bwMode="auto">
          <a:xfrm>
            <a:off x="2208212" y="609600"/>
            <a:ext cx="4495800" cy="5791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2" t="4810" r="36439" b="4812"/>
          <a:stretch/>
        </p:blipFill>
        <p:spPr bwMode="auto">
          <a:xfrm>
            <a:off x="6780212" y="573932"/>
            <a:ext cx="4499556" cy="5784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275012" y="3010595"/>
            <a:ext cx="685234" cy="53200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99462" y="3200395"/>
            <a:ext cx="685234" cy="532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89412" y="63246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Pixel-wise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299256" y="63246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Perceptual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51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recent years, deep Convolutional Neural Networks (CNN) have shown superior performance in Single Image Super-Resolution (SISR). To this end, we propose to experiment with several deep learning approaches proposed for SISR such as:</a:t>
            </a:r>
          </a:p>
          <a:p>
            <a:r>
              <a:rPr lang="en-US" dirty="0" smtClean="0"/>
              <a:t>Fully </a:t>
            </a:r>
            <a:r>
              <a:rPr lang="en-US" dirty="0"/>
              <a:t>Convolutional Neural Network with per-pixel loss (such as Euclidian distance) [1]</a:t>
            </a:r>
          </a:p>
          <a:p>
            <a:r>
              <a:rPr lang="en-US" dirty="0" smtClean="0"/>
              <a:t>Fully </a:t>
            </a:r>
            <a:r>
              <a:rPr lang="en-US" dirty="0"/>
              <a:t>Convolutional Neural Network with perceptual loss [2]</a:t>
            </a:r>
          </a:p>
          <a:p>
            <a:r>
              <a:rPr lang="en-US" dirty="0" smtClean="0"/>
              <a:t>Sub-pixel Convolutional Neural Network [3]</a:t>
            </a:r>
          </a:p>
          <a:p>
            <a:pPr marL="0" indent="0">
              <a:buNone/>
            </a:pPr>
            <a:r>
              <a:rPr lang="en-US" dirty="0" smtClean="0"/>
              <a:t>Results </a:t>
            </a:r>
            <a:r>
              <a:rPr lang="en-US" dirty="0"/>
              <a:t>from different approaches will be compared in terms of perceived and quantitative measures.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Sub-pixel CNN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Sub-pixel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417637"/>
            <a:ext cx="9782801" cy="5211763"/>
          </a:xfrm>
        </p:spPr>
        <p:txBody>
          <a:bodyPr>
            <a:normAutofit/>
          </a:bodyPr>
          <a:lstStyle/>
          <a:p>
            <a:r>
              <a:rPr lang="en-US" dirty="0" smtClean="0"/>
              <a:t>This architecture</a:t>
            </a:r>
            <a:r>
              <a:rPr lang="en-US" dirty="0"/>
              <a:t>, </a:t>
            </a:r>
            <a:r>
              <a:rPr lang="en-US" dirty="0" smtClean="0"/>
              <a:t>first </a:t>
            </a:r>
            <a:r>
              <a:rPr lang="en-US" dirty="0"/>
              <a:t>apply a l layer convolutional neural network </a:t>
            </a:r>
            <a:r>
              <a:rPr lang="en-US" dirty="0" smtClean="0"/>
              <a:t>is applied directly to the </a:t>
            </a:r>
            <a:r>
              <a:rPr lang="en-US" dirty="0"/>
              <a:t>LR image, and then apply a sub-pixel convolution </a:t>
            </a:r>
            <a:r>
              <a:rPr lang="en-US" dirty="0" smtClean="0"/>
              <a:t>layer that </a:t>
            </a:r>
            <a:r>
              <a:rPr lang="en-US" dirty="0" err="1"/>
              <a:t>upscales</a:t>
            </a:r>
            <a:r>
              <a:rPr lang="en-US" dirty="0"/>
              <a:t> the LR feature maps to </a:t>
            </a:r>
            <a:r>
              <a:rPr lang="en-US" dirty="0" smtClean="0"/>
              <a:t>produce SR image.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Convlution</a:t>
            </a:r>
            <a:r>
              <a:rPr lang="en-US" dirty="0" smtClean="0"/>
              <a:t> is performed only on LR image. So much faster and consumes less resource.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050" b="2396"/>
          <a:stretch/>
        </p:blipFill>
        <p:spPr>
          <a:xfrm>
            <a:off x="1725481" y="3048000"/>
            <a:ext cx="1000773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-152400"/>
            <a:ext cx="9782801" cy="1239837"/>
          </a:xfrm>
        </p:spPr>
        <p:txBody>
          <a:bodyPr/>
          <a:lstStyle/>
          <a:p>
            <a:r>
              <a:rPr lang="en-US" dirty="0" smtClean="0"/>
              <a:t>Network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50" y="1143000"/>
            <a:ext cx="4611661" cy="5289048"/>
          </a:xfrm>
        </p:spPr>
      </p:pic>
    </p:spTree>
    <p:extLst>
      <p:ext uri="{BB962C8B-B14F-4D97-AF65-F5344CB8AC3E}">
        <p14:creationId xmlns:p14="http://schemas.microsoft.com/office/powerpoint/2010/main" val="17708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Achieves similar results to incremental </a:t>
            </a:r>
            <a:r>
              <a:rPr lang="en-US" dirty="0" err="1" smtClean="0"/>
              <a:t>upsampling</a:t>
            </a:r>
            <a:r>
              <a:rPr lang="en-US" dirty="0" smtClean="0"/>
              <a:t> while being fast and lightweight.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600961"/>
              </p:ext>
            </p:extLst>
          </p:nvPr>
        </p:nvGraphicFramePr>
        <p:xfrm>
          <a:off x="2894012" y="2743200"/>
          <a:ext cx="5791200" cy="264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xmlns="" val="45173475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361157232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10693511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PSNR (dB)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SSIM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7168046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Bi-cubic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0.6577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9416627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Super-resolution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(Incremental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24.11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0.6710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570172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Super-resolution (Sub-pixel</a:t>
                      </a:r>
                      <a:r>
                        <a:rPr lang="en-US" b="0" baseline="0" dirty="0" smtClean="0"/>
                        <a:t>)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24.10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0.6573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520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8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0"/>
            <a:ext cx="9782801" cy="838200"/>
          </a:xfrm>
        </p:spPr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6" t="4799" r="11377" b="10401"/>
          <a:stretch/>
        </p:blipFill>
        <p:spPr>
          <a:xfrm>
            <a:off x="1196569" y="977360"/>
            <a:ext cx="3251212" cy="538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15246" r="22289" b="28755"/>
          <a:stretch/>
        </p:blipFill>
        <p:spPr>
          <a:xfrm>
            <a:off x="4623153" y="990600"/>
            <a:ext cx="3505200" cy="53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7" t="37600" r="45807" b="34400"/>
          <a:stretch/>
        </p:blipFill>
        <p:spPr>
          <a:xfrm>
            <a:off x="8342570" y="990600"/>
            <a:ext cx="3429000" cy="533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5812" y="636216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100% (Original)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57361" y="637454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200% (4x SR – Downscaled)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447212" y="636216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400% (4x SR)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574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a Commercial Software (</a:t>
            </a:r>
            <a:r>
              <a:rPr lang="en-US" dirty="0" err="1" smtClean="0"/>
              <a:t>ACDSee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9" t="11181" r="44831" b="55486"/>
          <a:stretch/>
        </p:blipFill>
        <p:spPr>
          <a:xfrm>
            <a:off x="1217612" y="1417637"/>
            <a:ext cx="3429000" cy="4898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0" t="12236" r="46773" b="55542"/>
          <a:stretch/>
        </p:blipFill>
        <p:spPr>
          <a:xfrm>
            <a:off x="8358557" y="1219200"/>
            <a:ext cx="3395159" cy="492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t="44388" r="52962" b="40151"/>
          <a:stretch/>
        </p:blipFill>
        <p:spPr>
          <a:xfrm>
            <a:off x="5435784" y="3886200"/>
            <a:ext cx="21336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44593" r="52651" b="40370"/>
          <a:stretch/>
        </p:blipFill>
        <p:spPr>
          <a:xfrm>
            <a:off x="5418036" y="1219200"/>
            <a:ext cx="2133600" cy="2209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5812" y="636216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ACDSee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89840" y="342900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ACDSee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246812" y="62321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803502" y="629667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387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743200"/>
            <a:ext cx="2143411" cy="22437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7" b="13333"/>
          <a:stretch/>
        </p:blipFill>
        <p:spPr>
          <a:xfrm>
            <a:off x="6170612" y="182664"/>
            <a:ext cx="5448275" cy="64389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99012" y="3352800"/>
            <a:ext cx="11430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485"/>
            <a:ext cx="9782801" cy="1239837"/>
          </a:xfrm>
        </p:spPr>
        <p:txBody>
          <a:bodyPr/>
          <a:lstStyle/>
          <a:p>
            <a:r>
              <a:rPr lang="en-US" dirty="0" smtClean="0"/>
              <a:t>Practical </a:t>
            </a:r>
            <a:br>
              <a:rPr lang="en-US" dirty="0" smtClean="0"/>
            </a:br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648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smtClean="0"/>
              <a:t>1]	C</a:t>
            </a:r>
            <a:r>
              <a:rPr lang="en-US" dirty="0"/>
              <a:t>. Dong, C. C. Loy, K. He, and X. Tang, "Image super-resolution using deep convolutional networks," </a:t>
            </a:r>
            <a:r>
              <a:rPr lang="en-US" i="1" dirty="0"/>
              <a:t>IEEE transactions on pattern analysis and machine intelligence, </a:t>
            </a:r>
            <a:r>
              <a:rPr lang="en-US" dirty="0"/>
              <a:t>vol. 38, pp. 295-307, 2016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[2]</a:t>
            </a:r>
            <a:r>
              <a:rPr lang="en-US" dirty="0"/>
              <a:t>	J. Johnson, A. </a:t>
            </a:r>
            <a:r>
              <a:rPr lang="en-US" dirty="0" err="1"/>
              <a:t>Alahi</a:t>
            </a:r>
            <a:r>
              <a:rPr lang="en-US" dirty="0"/>
              <a:t>, and L. </a:t>
            </a:r>
            <a:r>
              <a:rPr lang="en-US" dirty="0" err="1"/>
              <a:t>Fei-Fei</a:t>
            </a:r>
            <a:r>
              <a:rPr lang="en-US" dirty="0"/>
              <a:t>, "Perceptual losses for real-time style transfer and super-resolution," in </a:t>
            </a:r>
            <a:r>
              <a:rPr lang="en-US" i="1" dirty="0"/>
              <a:t>European Conference on Computer Vision</a:t>
            </a:r>
            <a:r>
              <a:rPr lang="en-US" dirty="0"/>
              <a:t>, 2016, pp. 694-711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[3]</a:t>
            </a:r>
            <a:r>
              <a:rPr lang="en-US" dirty="0"/>
              <a:t>	W. Shi, J. Caballero, F. </a:t>
            </a:r>
            <a:r>
              <a:rPr lang="en-US" dirty="0" err="1"/>
              <a:t>Huszár</a:t>
            </a:r>
            <a:r>
              <a:rPr lang="en-US" dirty="0"/>
              <a:t>, J. </a:t>
            </a:r>
            <a:r>
              <a:rPr lang="en-US" dirty="0" err="1"/>
              <a:t>Totz</a:t>
            </a:r>
            <a:r>
              <a:rPr lang="en-US" dirty="0"/>
              <a:t>, A. P. Aitken, R. Bishop</a:t>
            </a:r>
            <a:r>
              <a:rPr lang="en-US" i="1" dirty="0"/>
              <a:t>, et al.</a:t>
            </a:r>
            <a:r>
              <a:rPr lang="en-US" dirty="0"/>
              <a:t>, "Real-time single image and video super-resolution using an efficient sub-pixel convolutional neural network," in </a:t>
            </a:r>
            <a:r>
              <a:rPr lang="en-US" i="1" dirty="0"/>
              <a:t>Proceedings of the IEEE Conference on Computer Vision and Pattern Recognition</a:t>
            </a:r>
            <a:r>
              <a:rPr lang="en-US" dirty="0"/>
              <a:t>, 2016, pp. 1874-1883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[4]</a:t>
            </a:r>
            <a:r>
              <a:rPr lang="en-US" dirty="0"/>
              <a:t>	C. </a:t>
            </a:r>
            <a:r>
              <a:rPr lang="en-US" dirty="0" err="1"/>
              <a:t>Ledig</a:t>
            </a:r>
            <a:r>
              <a:rPr lang="en-US" dirty="0"/>
              <a:t>, L. </a:t>
            </a:r>
            <a:r>
              <a:rPr lang="en-US" dirty="0" err="1"/>
              <a:t>Theis</a:t>
            </a:r>
            <a:r>
              <a:rPr lang="en-US" dirty="0"/>
              <a:t>, F. </a:t>
            </a:r>
            <a:r>
              <a:rPr lang="en-US" dirty="0" err="1"/>
              <a:t>Huszár</a:t>
            </a:r>
            <a:r>
              <a:rPr lang="en-US" dirty="0"/>
              <a:t>, J. Caballero, A. Cunningham, A. Acosta</a:t>
            </a:r>
            <a:r>
              <a:rPr lang="en-US" i="1" dirty="0"/>
              <a:t>, et al.</a:t>
            </a:r>
            <a:r>
              <a:rPr lang="en-US" dirty="0"/>
              <a:t>, "Photo-Realistic Single Image Super-Resolution Using a Generative Adversarial Network," in </a:t>
            </a:r>
            <a:r>
              <a:rPr lang="en-US" i="1" dirty="0"/>
              <a:t>CVPR</a:t>
            </a:r>
            <a:r>
              <a:rPr lang="en-US" dirty="0"/>
              <a:t>, 2017, p. 4.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Image Super-resolution (SISR)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Low Resolution (LR) image, the High Resolution (HR) version of the image must be predicted.</a:t>
            </a:r>
          </a:p>
          <a:p>
            <a:r>
              <a:rPr lang="en-US" dirty="0" smtClean="0"/>
              <a:t>SISR is </a:t>
            </a:r>
            <a:r>
              <a:rPr lang="en-US" dirty="0"/>
              <a:t>inherently an ill-posed problem, i.e. there are multiple possible solutions to this problem which may be almost equally likely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is due to the lost / unavailable information in the LR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with Camer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2" t="30840" r="9064" b="18042"/>
          <a:stretch/>
        </p:blipFill>
        <p:spPr bwMode="auto">
          <a:xfrm>
            <a:off x="912813" y="0"/>
            <a:ext cx="1005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64" y="1676400"/>
            <a:ext cx="11108748" cy="41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812" y="-381000"/>
            <a:ext cx="9782801" cy="1239837"/>
          </a:xfrm>
        </p:spPr>
        <p:txBody>
          <a:bodyPr/>
          <a:lstStyle/>
          <a:p>
            <a:r>
              <a:rPr lang="en-US" dirty="0" smtClean="0"/>
              <a:t>Network Architecture: Incremental Up-sampling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58" y="935037"/>
            <a:ext cx="4135054" cy="56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training and validation dataset comprised of 5200 images. ~3000 images were from ILSVRC 2014 validation set and ~2200 images were from </a:t>
            </a:r>
            <a:r>
              <a:rPr lang="en-US" dirty="0" err="1" smtClean="0"/>
              <a:t>MirFlickr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test set had 1600 images taken from ILSVRC 2012 validation set.</a:t>
            </a:r>
          </a:p>
          <a:p>
            <a:r>
              <a:rPr lang="en-US" dirty="0" smtClean="0"/>
              <a:t>The datasets contain natural images along with illustrations, drawings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4724400"/>
          </a:xfrm>
        </p:spPr>
        <p:txBody>
          <a:bodyPr>
            <a:normAutofit/>
          </a:bodyPr>
          <a:lstStyle/>
          <a:p>
            <a:r>
              <a:rPr lang="en-US" dirty="0"/>
              <a:t>We separated all the files in the dataset into 75% training and 25% </a:t>
            </a:r>
            <a:r>
              <a:rPr lang="en-US" dirty="0" smtClean="0"/>
              <a:t>validation </a:t>
            </a:r>
            <a:r>
              <a:rPr lang="en-US" dirty="0"/>
              <a:t>set.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created 32x32 </a:t>
            </a:r>
            <a:r>
              <a:rPr lang="en-US" dirty="0" smtClean="0"/>
              <a:t>overlapped </a:t>
            </a:r>
            <a:r>
              <a:rPr lang="en-US" dirty="0"/>
              <a:t>patches from the training set.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low resolution patches (8x8) were created by 4x down-sampling by linear interpolation method.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network was tasked with predicting the HR patch from the LR patch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fully convolutional nature of the network allows variable image sizes at test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Per-pixel Loss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3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605</TotalTime>
  <Words>580</Words>
  <Application>Microsoft Office PowerPoint</Application>
  <PresentationFormat>Custom</PresentationFormat>
  <Paragraphs>116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Cambria Math</vt:lpstr>
      <vt:lpstr>Euphemia</vt:lpstr>
      <vt:lpstr>Math 16x9</vt:lpstr>
      <vt:lpstr>4x Single Image Superresolution by Deep Convolutional Neural Network</vt:lpstr>
      <vt:lpstr>Objectives</vt:lpstr>
      <vt:lpstr>Single Image Super-resolution (SISR)</vt:lpstr>
      <vt:lpstr>Example</vt:lpstr>
      <vt:lpstr>Methodology</vt:lpstr>
      <vt:lpstr>Network Architecture: Incremental Up-sampling</vt:lpstr>
      <vt:lpstr>Dataset Description</vt:lpstr>
      <vt:lpstr>Training Procedure</vt:lpstr>
      <vt:lpstr>Per-pixel Loss</vt:lpstr>
      <vt:lpstr>Per-pixel Loss</vt:lpstr>
      <vt:lpstr>Results</vt:lpstr>
      <vt:lpstr>Demonstration</vt:lpstr>
      <vt:lpstr>Demonstration</vt:lpstr>
      <vt:lpstr>Perceptual Loss</vt:lpstr>
      <vt:lpstr>Perceptual Loss</vt:lpstr>
      <vt:lpstr>Total Variation Regularization</vt:lpstr>
      <vt:lpstr>Results</vt:lpstr>
      <vt:lpstr>Demonstration</vt:lpstr>
      <vt:lpstr>Comparision with Pixel-wise Loss</vt:lpstr>
      <vt:lpstr>Sub-pixel CNN</vt:lpstr>
      <vt:lpstr>Sub-pixel CNN</vt:lpstr>
      <vt:lpstr>Network Architecture</vt:lpstr>
      <vt:lpstr>Results</vt:lpstr>
      <vt:lpstr>Applications</vt:lpstr>
      <vt:lpstr>Applications</vt:lpstr>
      <vt:lpstr>Comparison with a Commercial Software (ACDSee)</vt:lpstr>
      <vt:lpstr>Practical Application</vt:lpstr>
      <vt:lpstr>Practical  Application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4x Single Image Superresolution by Deep Convolutional Neural Network</dc:title>
  <dc:creator>Shamim Hussain</dc:creator>
  <cp:lastModifiedBy>Shamim Hussain</cp:lastModifiedBy>
  <cp:revision>36</cp:revision>
  <dcterms:created xsi:type="dcterms:W3CDTF">2018-09-05T06:35:21Z</dcterms:created>
  <dcterms:modified xsi:type="dcterms:W3CDTF">2018-09-08T03:22:43Z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